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5"/>
  </p:notesMasterIdLst>
  <p:sldIdLst>
    <p:sldId id="262" r:id="rId2"/>
    <p:sldId id="268" r:id="rId3"/>
    <p:sldId id="301" r:id="rId4"/>
    <p:sldId id="319" r:id="rId5"/>
    <p:sldId id="311" r:id="rId6"/>
    <p:sldId id="321" r:id="rId7"/>
    <p:sldId id="320" r:id="rId8"/>
    <p:sldId id="331" r:id="rId9"/>
    <p:sldId id="330" r:id="rId10"/>
    <p:sldId id="326" r:id="rId11"/>
    <p:sldId id="325" r:id="rId12"/>
    <p:sldId id="323" r:id="rId13"/>
    <p:sldId id="327" r:id="rId14"/>
    <p:sldId id="329" r:id="rId15"/>
    <p:sldId id="324" r:id="rId16"/>
    <p:sldId id="317" r:id="rId17"/>
    <p:sldId id="299" r:id="rId18"/>
    <p:sldId id="315" r:id="rId19"/>
    <p:sldId id="316" r:id="rId20"/>
    <p:sldId id="314" r:id="rId21"/>
    <p:sldId id="312" r:id="rId22"/>
    <p:sldId id="313" r:id="rId23"/>
    <p:sldId id="273" r:id="rId24"/>
  </p:sldIdLst>
  <p:sldSz cx="9906000" cy="6858000" type="A4"/>
  <p:notesSz cx="6858000" cy="9144000"/>
  <p:embeddedFontLs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ko-KR"/>
    </a:defPPr>
    <a:lvl1pPr marL="0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15754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31509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47263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63017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78772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94526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610281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126035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범수 최" initials="범최" lastIdx="1" clrIdx="0">
    <p:extLst>
      <p:ext uri="{19B8F6BF-5375-455C-9EA6-DF929625EA0E}">
        <p15:presenceInfo xmlns:p15="http://schemas.microsoft.com/office/powerpoint/2012/main" userId="c857a9dc3cff5f4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AD0D1"/>
    <a:srgbClr val="4F6A81"/>
    <a:srgbClr val="23CFBF"/>
    <a:srgbClr val="F5AA00"/>
    <a:srgbClr val="F62291"/>
    <a:srgbClr val="FFCC00"/>
    <a:srgbClr val="FEEA2B"/>
    <a:srgbClr val="FF9933"/>
    <a:srgbClr val="D826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3" autoAdjust="0"/>
    <p:restoredTop sz="79699" autoAdjust="0"/>
  </p:normalViewPr>
  <p:slideViewPr>
    <p:cSldViewPr>
      <p:cViewPr varScale="1">
        <p:scale>
          <a:sx n="68" d="100"/>
          <a:sy n="68" d="100"/>
        </p:scale>
        <p:origin x="1718" y="62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25" d="100"/>
          <a:sy n="125" d="100"/>
        </p:scale>
        <p:origin x="-498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media/image1.jpg>
</file>

<file path=ppt/media/image10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175B8C-DF90-4444-88E4-F1D95D87E965}" type="datetimeFigureOut">
              <a:rPr lang="ko-KR" altLang="en-US" smtClean="0"/>
              <a:pPr/>
              <a:t>2019-11-05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405DAE-064F-4E16-A6EA-40DBFA52F80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808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15754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31509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547263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063017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578772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094526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610281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126035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en-US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캡스톤디자인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조 인근주민팀의 </a:t>
            </a:r>
            <a:r>
              <a:rPr lang="ko-KR" altLang="en-US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최범수입니다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atinLnBrk="1"/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저희는 남자 셋이 만드는 화장품 서비스인 뷰티 폴미라는 주제로 개발을 진행하고 있습니다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09317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지금 보시는 화면은 화장품을 등록하는 페이지입니다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58101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화면의 </a:t>
            </a:r>
            <a:r>
              <a:rPr lang="ko-KR" altLang="en-US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캡쳐로만으로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보여주기에는 무리가 있다고 판단하여 간단한 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gif 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형식의 파일을 준비하였습니다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이런식으로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화장품명을 검색하면  검색명과 일치하는 화장품 상위 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개를 보여주고 해당 화장품이 있을 경우 클릭하면 정보가 자동으로 등록됩니다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.,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6055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현재 삽입한 약 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만개의 데이터가 기초 베이스 아이 립 기타 의 분류로 나누어 전체 화장품을 확인 해 볼 수 있는 페이지입니다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28652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현재 삽입한 약 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만개의 데이터가 기초 베이스 아이 립 기타 의 분류로 나누어 전체 화장품을 확인 해 볼 수 있는 페이지입니다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03330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현재 삽입한 약 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만개의 데이터가 기초 베이스 아이 립 기타 의 분류로 나누어 전체 화장품을 확인 해 볼 수 있는 페이지입니다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3553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화장품 등록과 관리 및 검색에 대한 모델을 생성하고 </a:t>
            </a:r>
            <a:r>
              <a:rPr lang="ko-KR" altLang="en-US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포스트맨을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테스트를 진행중이며</a:t>
            </a: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24462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사이트와 </a:t>
            </a:r>
            <a:r>
              <a:rPr lang="ko-KR" altLang="en-US" dirty="0" err="1"/>
              <a:t>글로픽의</a:t>
            </a:r>
            <a:r>
              <a:rPr lang="ko-KR" altLang="en-US" dirty="0"/>
              <a:t> 데이터 약 </a:t>
            </a:r>
            <a:r>
              <a:rPr lang="en-US" altLang="ko-KR" dirty="0"/>
              <a:t>6</a:t>
            </a:r>
            <a:r>
              <a:rPr lang="ko-KR" altLang="en-US" dirty="0"/>
              <a:t>만개 데이터 </a:t>
            </a:r>
            <a:r>
              <a:rPr lang="en-US" altLang="ko-KR" dirty="0"/>
              <a:t>insert </a:t>
            </a:r>
            <a:r>
              <a:rPr lang="ko-KR" altLang="en-US" dirty="0"/>
              <a:t>완료했습니다</a:t>
            </a:r>
            <a:r>
              <a:rPr lang="en-US" altLang="ko-KR" dirty="0"/>
              <a:t>,.</a:t>
            </a:r>
          </a:p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여기까지 저희 </a:t>
            </a:r>
            <a:r>
              <a:rPr lang="ko-KR" altLang="en-US" dirty="0" err="1"/>
              <a:t>중간데모</a:t>
            </a:r>
            <a:r>
              <a:rPr lang="ko-KR" altLang="en-US" dirty="0"/>
              <a:t> 이후에 이루어진 작업들입니다</a:t>
            </a:r>
            <a:r>
              <a:rPr lang="en-US" altLang="ko-KR" dirty="0"/>
              <a:t>.,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8739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앞으로의 개발일정에 대해서 말씀드리겠습니다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93591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 다음으로 </a:t>
            </a:r>
            <a:r>
              <a:rPr lang="ko-KR" altLang="en-US" dirty="0" err="1"/>
              <a:t>백엔드</a:t>
            </a:r>
            <a:r>
              <a:rPr lang="ko-KR" altLang="en-US" dirty="0"/>
              <a:t> </a:t>
            </a:r>
            <a:r>
              <a:rPr lang="ko-KR" altLang="en-US" dirty="0" err="1"/>
              <a:t>개발일정입니다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백엔드는</a:t>
            </a:r>
            <a:r>
              <a:rPr lang="ko-KR" altLang="en-US" dirty="0"/>
              <a:t> 김정빈 학우와 </a:t>
            </a:r>
            <a:r>
              <a:rPr lang="ko-KR" altLang="en-US" dirty="0" err="1"/>
              <a:t>유인근</a:t>
            </a:r>
            <a:r>
              <a:rPr lang="ko-KR" altLang="en-US" dirty="0"/>
              <a:t> 학우가 맡았고</a:t>
            </a:r>
            <a:r>
              <a:rPr lang="en-US" altLang="ko-KR" dirty="0"/>
              <a:t>, </a:t>
            </a:r>
            <a:r>
              <a:rPr lang="ko-KR" altLang="en-US" dirty="0"/>
              <a:t>화장품 관련 기능 구현 후 </a:t>
            </a:r>
            <a:r>
              <a:rPr lang="en-US" altLang="ko-KR" dirty="0"/>
              <a:t>SNS </a:t>
            </a:r>
            <a:r>
              <a:rPr lang="ko-KR" altLang="en-US" dirty="0"/>
              <a:t>기능 구현이 예정되어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62177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다음으로 데이터 </a:t>
            </a:r>
            <a:r>
              <a:rPr lang="ko-KR" altLang="en-US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수집일정입니다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앞서 말씀드린 것처럼 어느정도 데이터 수집이 진행되었고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앞으로 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1~2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주간 데이터를 추가로 수집하고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 정제 및 </a:t>
            </a:r>
            <a:r>
              <a:rPr lang="ko-KR" altLang="en-US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디비에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저장하는 작업이 예정되어 있습니다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21557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오늘 발표는 아이템 요약과 현재까지의 진행 상황을 알려드리고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앞으로의 개발 일정에 대해 말씀드리겠습니다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64687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개별일정에 대해 간략히 보여드리고 마치겠습니다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김정빈 학우는 프론트와 </a:t>
            </a:r>
            <a:r>
              <a:rPr lang="ko-KR" altLang="en-US" dirty="0" err="1"/>
              <a:t>백엔드에서</a:t>
            </a:r>
            <a:r>
              <a:rPr lang="ko-KR" altLang="en-US" dirty="0"/>
              <a:t> </a:t>
            </a:r>
            <a:r>
              <a:rPr lang="en-US" altLang="ko-KR" dirty="0"/>
              <a:t>SNS </a:t>
            </a:r>
            <a:r>
              <a:rPr lang="ko-KR" altLang="en-US" dirty="0"/>
              <a:t>기능을 주로 맡고</a:t>
            </a:r>
            <a:r>
              <a:rPr lang="en-US" altLang="ko-KR" dirty="0"/>
              <a:t>, </a:t>
            </a:r>
            <a:r>
              <a:rPr lang="ko-KR" altLang="en-US" dirty="0"/>
              <a:t>데이터 수집을 총괄하고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7723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유인근</a:t>
            </a:r>
            <a:r>
              <a:rPr lang="ko-KR" altLang="en-US" dirty="0"/>
              <a:t> 학우는 장고를 이용해 </a:t>
            </a:r>
            <a:r>
              <a:rPr lang="ko-KR" altLang="en-US" dirty="0" err="1"/>
              <a:t>백엔드를</a:t>
            </a:r>
            <a:r>
              <a:rPr lang="ko-KR" altLang="en-US" dirty="0"/>
              <a:t> 담당하고 있고</a:t>
            </a:r>
            <a:r>
              <a:rPr lang="en-US" altLang="ko-KR" dirty="0"/>
              <a:t>, </a:t>
            </a:r>
            <a:r>
              <a:rPr lang="ko-KR" altLang="en-US" dirty="0"/>
              <a:t>화장품 </a:t>
            </a:r>
            <a:r>
              <a:rPr lang="en-US" altLang="ko-KR" dirty="0"/>
              <a:t>RGB</a:t>
            </a:r>
            <a:r>
              <a:rPr lang="ko-KR" altLang="en-US" dirty="0"/>
              <a:t>값 </a:t>
            </a:r>
            <a:r>
              <a:rPr lang="ko-KR" altLang="en-US" dirty="0" err="1"/>
              <a:t>크롤링을</a:t>
            </a:r>
            <a:r>
              <a:rPr lang="ko-KR" altLang="en-US" dirty="0"/>
              <a:t> 담당하고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77118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마지막으로 저는 뷰</a:t>
            </a:r>
            <a:r>
              <a:rPr lang="en-US" altLang="ko-KR" dirty="0"/>
              <a:t>.</a:t>
            </a:r>
            <a:r>
              <a:rPr lang="en-US" altLang="ko-KR" dirty="0" err="1"/>
              <a:t>js</a:t>
            </a:r>
            <a:r>
              <a:rPr lang="ko-KR" altLang="en-US" dirty="0"/>
              <a:t>를 이용해 </a:t>
            </a:r>
            <a:r>
              <a:rPr lang="ko-KR" altLang="en-US" dirty="0" err="1"/>
              <a:t>프론트엔드를</a:t>
            </a:r>
            <a:r>
              <a:rPr lang="ko-KR" altLang="en-US" dirty="0"/>
              <a:t> 담당하고 있고 더불어 유투브 </a:t>
            </a:r>
            <a:r>
              <a:rPr lang="ko-KR" altLang="en-US" dirty="0" err="1"/>
              <a:t>크롤링을</a:t>
            </a:r>
            <a:r>
              <a:rPr lang="ko-KR" altLang="en-US" dirty="0"/>
              <a:t> 하고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73781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이상으로 발표 마치겠습니다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질문 있으신 분은 질문 해주시면 감사하겠습니다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7041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 주제에 대해 간략히 소개하고 넘어가겠습니다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저의 아이템은 사용자의 화장품을 등록하여 유통기한을 관리하고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 화장품들로 메이크업 영상을 추천해주는 서비스입니다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사용자들이 메이크업에 대한 후기를 올리고 서로 볼 수 있는 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SNS 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기능을 포함하고 있습니다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6246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저희팀님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멘토님과의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소통을 매주 저희의 진행 상황을 공식적인 메일로 드리고 </a:t>
            </a: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디테일한 사항은 카카오톡을 활용하고 있습니다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또한 매주 멘토님과 식사를 하면서 저희 아이템과 그 외 추가적인 부분에 조언을 주십니다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이번 주차 멘토님의 주요 피드백은 저희 샤브샤브 먹으면서 이제 본격적으로 유저 인터페이스 구현에 들어간 만큼</a:t>
            </a: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보다 유저가 사용하기에 편하게 개발하여야 한다고 강조하셨습니다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또한 저희의 핵심 기술인 </a:t>
            </a:r>
            <a:r>
              <a:rPr lang="ko-KR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추천 알고리즘</a:t>
            </a:r>
            <a:r>
              <a:rPr lang="en-US" altLang="ko-KR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(Recommendation System)</a:t>
            </a:r>
            <a:r>
              <a:rPr lang="ko-KR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아주 전형적인 인공지능 적용대상이므로</a:t>
            </a:r>
            <a:r>
              <a:rPr lang="en-US" altLang="ko-KR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60766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화장품 등록 및 관리 페이지를 진행 중이며</a:t>
            </a: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화장품 조회 페이지를 완료했습니다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6704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화장품 등록과 관리 및 검색에 대한 모델을 생성하고 </a:t>
            </a:r>
            <a:r>
              <a:rPr lang="ko-KR" altLang="en-US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포스트맨을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테스트를 진행중이며</a:t>
            </a: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크롤링한 화장품 정보 데이터를 바탕으로 대체 화장품 추천 기능 구현 단계에 있습니다 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현재 추천은 단순히 동일한 색에 대해서만 추천을 해주는 방식을 구현하였습니다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4746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 모델링 작업과 그 모델에 맞게 태그 분류 및 데이터 </a:t>
            </a:r>
            <a:r>
              <a:rPr lang="ko-KR" altLang="en-US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인설트를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진행하였습니다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현재 약 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만개의 데이터를 삽입했습니다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유튜브 데이터 </a:t>
            </a:r>
            <a:r>
              <a:rPr lang="ko-KR" altLang="en-US" dirty="0" err="1"/>
              <a:t>크롤링</a:t>
            </a:r>
            <a:r>
              <a:rPr lang="ko-KR" altLang="en-US" dirty="0"/>
              <a:t> 완류 후</a:t>
            </a:r>
            <a:r>
              <a:rPr lang="en-US" altLang="ko-KR" dirty="0"/>
              <a:t>, </a:t>
            </a:r>
            <a:r>
              <a:rPr lang="ko-KR" altLang="en-US" dirty="0"/>
              <a:t>데이터 정제 작업중에 있습니다</a:t>
            </a:r>
            <a:r>
              <a:rPr lang="en-US" altLang="ko-KR" dirty="0"/>
              <a:t>.</a:t>
            </a:r>
            <a:endParaRPr lang="ko-KR" altLang="en-US" dirty="0"/>
          </a:p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64127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현재 삽입한 약 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만개의 데이터가 기초 베이스 아이 립 기타 의 분류로 나누어 전체 화장품을 확인 해 볼 수 있는 페이지입니다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11236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현재 삽입한 약 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만개의 데이터가 기초 베이스 아이 립 기타 의 분류로 나누어 전체 화장품을 확인 해 볼 수 있는 페이지입니다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1731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28"/>
            <a:ext cx="84201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15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31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472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630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787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945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102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260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EEF72-D11B-4B45-80B2-11F8785BC426}" type="datetime1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181850" y="274641"/>
            <a:ext cx="222885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274641"/>
            <a:ext cx="652145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F6344-EBAA-4085-A258-559FF331E266}" type="datetime1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300" y="1600201"/>
            <a:ext cx="4375150" cy="452596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35550" y="1600201"/>
            <a:ext cx="4375150" cy="452596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90FF6-59C0-4879-B026-626A45E9659E}" type="datetime1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3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15754" indent="0">
              <a:buNone/>
              <a:defRPr sz="2300" b="1"/>
            </a:lvl2pPr>
            <a:lvl3pPr marL="1031509" indent="0">
              <a:buNone/>
              <a:defRPr sz="2000" b="1"/>
            </a:lvl3pPr>
            <a:lvl4pPr marL="1547263" indent="0">
              <a:buNone/>
              <a:defRPr sz="1800" b="1"/>
            </a:lvl4pPr>
            <a:lvl5pPr marL="2063017" indent="0">
              <a:buNone/>
              <a:defRPr sz="1800" b="1"/>
            </a:lvl5pPr>
            <a:lvl6pPr marL="2578772" indent="0">
              <a:buNone/>
              <a:defRPr sz="1800" b="1"/>
            </a:lvl6pPr>
            <a:lvl7pPr marL="3094526" indent="0">
              <a:buNone/>
              <a:defRPr sz="1800" b="1"/>
            </a:lvl7pPr>
            <a:lvl8pPr marL="3610281" indent="0">
              <a:buNone/>
              <a:defRPr sz="1800" b="1"/>
            </a:lvl8pPr>
            <a:lvl9pPr marL="4126035" indent="0">
              <a:buNone/>
              <a:defRPr sz="18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114" y="1535113"/>
            <a:ext cx="4378590" cy="639763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15754" indent="0">
              <a:buNone/>
              <a:defRPr sz="2300" b="1"/>
            </a:lvl2pPr>
            <a:lvl3pPr marL="1031509" indent="0">
              <a:buNone/>
              <a:defRPr sz="2000" b="1"/>
            </a:lvl3pPr>
            <a:lvl4pPr marL="1547263" indent="0">
              <a:buNone/>
              <a:defRPr sz="1800" b="1"/>
            </a:lvl4pPr>
            <a:lvl5pPr marL="2063017" indent="0">
              <a:buNone/>
              <a:defRPr sz="1800" b="1"/>
            </a:lvl5pPr>
            <a:lvl6pPr marL="2578772" indent="0">
              <a:buNone/>
              <a:defRPr sz="1800" b="1"/>
            </a:lvl6pPr>
            <a:lvl7pPr marL="3094526" indent="0">
              <a:buNone/>
              <a:defRPr sz="1800" b="1"/>
            </a:lvl7pPr>
            <a:lvl8pPr marL="3610281" indent="0">
              <a:buNone/>
              <a:defRPr sz="1800" b="1"/>
            </a:lvl8pPr>
            <a:lvl9pPr marL="4126035" indent="0">
              <a:buNone/>
              <a:defRPr sz="18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114" y="2174875"/>
            <a:ext cx="4378590" cy="395128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6B71F-E5F5-4A0E-890A-E016AAB339A5}" type="datetime1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021B9-18A6-4AF5-A374-48BE1ECA2072}" type="datetime1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1C93-9B06-4276-BC97-0ADB2A4437DB}" type="datetime1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4" y="273049"/>
            <a:ext cx="3259006" cy="1162051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2972" y="273053"/>
            <a:ext cx="5537729" cy="5853113"/>
          </a:xfrm>
        </p:spPr>
        <p:txBody>
          <a:bodyPr/>
          <a:lstStyle>
            <a:lvl1pPr>
              <a:defRPr sz="3600"/>
            </a:lvl1pPr>
            <a:lvl2pPr>
              <a:defRPr sz="3200"/>
            </a:lvl2pPr>
            <a:lvl3pPr>
              <a:defRPr sz="27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4" y="1435103"/>
            <a:ext cx="3259006" cy="4691063"/>
          </a:xfrm>
        </p:spPr>
        <p:txBody>
          <a:bodyPr/>
          <a:lstStyle>
            <a:lvl1pPr marL="0" indent="0">
              <a:buNone/>
              <a:defRPr sz="1600"/>
            </a:lvl1pPr>
            <a:lvl2pPr marL="515754" indent="0">
              <a:buNone/>
              <a:defRPr sz="1400"/>
            </a:lvl2pPr>
            <a:lvl3pPr marL="1031509" indent="0">
              <a:buNone/>
              <a:defRPr sz="1100"/>
            </a:lvl3pPr>
            <a:lvl4pPr marL="1547263" indent="0">
              <a:buNone/>
              <a:defRPr sz="1000"/>
            </a:lvl4pPr>
            <a:lvl5pPr marL="2063017" indent="0">
              <a:buNone/>
              <a:defRPr sz="1000"/>
            </a:lvl5pPr>
            <a:lvl6pPr marL="2578772" indent="0">
              <a:buNone/>
              <a:defRPr sz="1000"/>
            </a:lvl6pPr>
            <a:lvl7pPr marL="3094526" indent="0">
              <a:buNone/>
              <a:defRPr sz="1000"/>
            </a:lvl7pPr>
            <a:lvl8pPr marL="3610281" indent="0">
              <a:buNone/>
              <a:defRPr sz="1000"/>
            </a:lvl8pPr>
            <a:lvl9pPr marL="4126035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ABF81-9823-4755-9B74-B9CC032432DE}" type="datetime1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645" y="4800601"/>
            <a:ext cx="5943600" cy="566738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600"/>
            </a:lvl1pPr>
            <a:lvl2pPr marL="515754" indent="0">
              <a:buNone/>
              <a:defRPr sz="3200"/>
            </a:lvl2pPr>
            <a:lvl3pPr marL="1031509" indent="0">
              <a:buNone/>
              <a:defRPr sz="2700"/>
            </a:lvl3pPr>
            <a:lvl4pPr marL="1547263" indent="0">
              <a:buNone/>
              <a:defRPr sz="2300"/>
            </a:lvl4pPr>
            <a:lvl5pPr marL="2063017" indent="0">
              <a:buNone/>
              <a:defRPr sz="2300"/>
            </a:lvl5pPr>
            <a:lvl6pPr marL="2578772" indent="0">
              <a:buNone/>
              <a:defRPr sz="2300"/>
            </a:lvl6pPr>
            <a:lvl7pPr marL="3094526" indent="0">
              <a:buNone/>
              <a:defRPr sz="2300"/>
            </a:lvl7pPr>
            <a:lvl8pPr marL="3610281" indent="0">
              <a:buNone/>
              <a:defRPr sz="2300"/>
            </a:lvl8pPr>
            <a:lvl9pPr marL="4126035" indent="0">
              <a:buNone/>
              <a:defRPr sz="23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645" y="5367340"/>
            <a:ext cx="5943600" cy="804863"/>
          </a:xfrm>
        </p:spPr>
        <p:txBody>
          <a:bodyPr/>
          <a:lstStyle>
            <a:lvl1pPr marL="0" indent="0">
              <a:buNone/>
              <a:defRPr sz="1600"/>
            </a:lvl1pPr>
            <a:lvl2pPr marL="515754" indent="0">
              <a:buNone/>
              <a:defRPr sz="1400"/>
            </a:lvl2pPr>
            <a:lvl3pPr marL="1031509" indent="0">
              <a:buNone/>
              <a:defRPr sz="1100"/>
            </a:lvl3pPr>
            <a:lvl4pPr marL="1547263" indent="0">
              <a:buNone/>
              <a:defRPr sz="1000"/>
            </a:lvl4pPr>
            <a:lvl5pPr marL="2063017" indent="0">
              <a:buNone/>
              <a:defRPr sz="1000"/>
            </a:lvl5pPr>
            <a:lvl6pPr marL="2578772" indent="0">
              <a:buNone/>
              <a:defRPr sz="1000"/>
            </a:lvl6pPr>
            <a:lvl7pPr marL="3094526" indent="0">
              <a:buNone/>
              <a:defRPr sz="1000"/>
            </a:lvl7pPr>
            <a:lvl8pPr marL="3610281" indent="0">
              <a:buNone/>
              <a:defRPr sz="1000"/>
            </a:lvl8pPr>
            <a:lvl9pPr marL="4126035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8A5C5-A760-4665-A940-E20F510C69FE}" type="datetime1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20000"/>
              <a:lumOff val="80000"/>
            </a:schemeClr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274639"/>
            <a:ext cx="8915400" cy="1143000"/>
          </a:xfrm>
          <a:prstGeom prst="rect">
            <a:avLst/>
          </a:prstGeom>
        </p:spPr>
        <p:txBody>
          <a:bodyPr vert="horz" lIns="103151" tIns="51576" rIns="103151" bIns="51576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103151" tIns="51576" rIns="103151" bIns="51576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3"/>
            <a:ext cx="2311400" cy="365125"/>
          </a:xfrm>
          <a:prstGeom prst="rect">
            <a:avLst/>
          </a:prstGeom>
        </p:spPr>
        <p:txBody>
          <a:bodyPr vert="horz" lIns="103151" tIns="51576" rIns="103151" bIns="51576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나눔스퀘어라운드 ExtraBold" pitchFamily="50" charset="-127"/>
                <a:ea typeface="나눔스퀘어라운드 ExtraBold" pitchFamily="50" charset="-127"/>
              </a:defRPr>
            </a:lvl1pPr>
          </a:lstStyle>
          <a:p>
            <a:fld id="{8E556582-29A5-4912-BEA1-BEA54FAD3E1C}" type="datetime1">
              <a:rPr lang="ko-KR" altLang="en-US" smtClean="0"/>
              <a:pPr/>
              <a:t>2019-11-05</a:t>
            </a:fld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215251" y="1"/>
            <a:ext cx="2542540" cy="365125"/>
          </a:xfrm>
          <a:prstGeom prst="rect">
            <a:avLst/>
          </a:prstGeom>
        </p:spPr>
        <p:txBody>
          <a:bodyPr vert="horz" lIns="103151" tIns="51576" rIns="103151" bIns="51576" rtlCol="0" anchor="ctr"/>
          <a:lstStyle>
            <a:lvl1pPr algn="r">
              <a:defRPr sz="1400">
                <a:solidFill>
                  <a:schemeClr val="bg1"/>
                </a:solidFill>
                <a:latin typeface="나눔스퀘어라운드 ExtraBold" pitchFamily="50" charset="-127"/>
                <a:ea typeface="나눔스퀘어라운드 ExtraBold" pitchFamily="50" charset="-127"/>
              </a:defRPr>
            </a:lvl1pPr>
          </a:lstStyle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1031509" rtl="0" eaLnBrk="1" latinLnBrk="1" hangingPunct="1">
        <a:spcBef>
          <a:spcPct val="0"/>
        </a:spcBef>
        <a:buNone/>
        <a:defRPr sz="5000" kern="1200" spc="-169">
          <a:solidFill>
            <a:schemeClr val="tx1"/>
          </a:solidFill>
          <a:latin typeface="나눔스퀘어라운드 ExtraBold" pitchFamily="50" charset="-127"/>
          <a:ea typeface="나눔스퀘어라운드 ExtraBold" pitchFamily="50" charset="-127"/>
          <a:cs typeface="+mj-cs"/>
        </a:defRPr>
      </a:lvl1pPr>
    </p:titleStyle>
    <p:bodyStyle>
      <a:lvl1pPr marL="386816" indent="-386816" algn="l" defTabSz="1031509" rtl="0" eaLnBrk="1" latinLnBrk="1" hangingPunct="1">
        <a:spcBef>
          <a:spcPct val="20000"/>
        </a:spcBef>
        <a:buFont typeface="Arial" pitchFamily="34" charset="0"/>
        <a:buChar char="•"/>
        <a:defRPr sz="3600" kern="1200" spc="-113" baseline="0">
          <a:solidFill>
            <a:schemeClr val="tx1"/>
          </a:solidFill>
          <a:latin typeface="나눔스퀘어라운드 ExtraBold" pitchFamily="50" charset="-127"/>
          <a:ea typeface="나눔스퀘어라운드 ExtraBold" pitchFamily="50" charset="-127"/>
          <a:cs typeface="+mn-cs"/>
        </a:defRPr>
      </a:lvl1pPr>
      <a:lvl2pPr marL="838100" indent="-322346" algn="l" defTabSz="1031509" rtl="0" eaLnBrk="1" latinLnBrk="1" hangingPunct="1">
        <a:spcBef>
          <a:spcPct val="20000"/>
        </a:spcBef>
        <a:buFont typeface="Arial" pitchFamily="34" charset="0"/>
        <a:buChar char="–"/>
        <a:defRPr sz="3200" kern="1200" spc="-113" baseline="0">
          <a:solidFill>
            <a:schemeClr val="tx1"/>
          </a:solidFill>
          <a:latin typeface="나눔스퀘어라운드 ExtraBold" pitchFamily="50" charset="-127"/>
          <a:ea typeface="나눔스퀘어라운드 ExtraBold" pitchFamily="50" charset="-127"/>
          <a:cs typeface="+mn-cs"/>
        </a:defRPr>
      </a:lvl2pPr>
      <a:lvl3pPr marL="1289386" indent="-257877" algn="l" defTabSz="1031509" rtl="0" eaLnBrk="1" latinLnBrk="1" hangingPunct="1">
        <a:spcBef>
          <a:spcPct val="20000"/>
        </a:spcBef>
        <a:buFont typeface="Arial" pitchFamily="34" charset="0"/>
        <a:buChar char="•"/>
        <a:defRPr sz="2700" kern="1200" spc="-113" baseline="0">
          <a:solidFill>
            <a:schemeClr val="tx1"/>
          </a:solidFill>
          <a:latin typeface="나눔스퀘어라운드 ExtraBold" pitchFamily="50" charset="-127"/>
          <a:ea typeface="나눔스퀘어라운드 ExtraBold" pitchFamily="50" charset="-127"/>
          <a:cs typeface="+mn-cs"/>
        </a:defRPr>
      </a:lvl3pPr>
      <a:lvl4pPr marL="1805140" indent="-257877" algn="l" defTabSz="1031509" rtl="0" eaLnBrk="1" latinLnBrk="1" hangingPunct="1">
        <a:spcBef>
          <a:spcPct val="20000"/>
        </a:spcBef>
        <a:buFont typeface="Arial" pitchFamily="34" charset="0"/>
        <a:buChar char="–"/>
        <a:defRPr sz="2300" kern="1200" spc="-113" baseline="0">
          <a:solidFill>
            <a:schemeClr val="tx1"/>
          </a:solidFill>
          <a:latin typeface="나눔스퀘어라운드 ExtraBold" pitchFamily="50" charset="-127"/>
          <a:ea typeface="나눔스퀘어라운드 ExtraBold" pitchFamily="50" charset="-127"/>
          <a:cs typeface="+mn-cs"/>
        </a:defRPr>
      </a:lvl4pPr>
      <a:lvl5pPr marL="2320895" indent="-257877" algn="l" defTabSz="1031509" rtl="0" eaLnBrk="1" latinLnBrk="1" hangingPunct="1">
        <a:spcBef>
          <a:spcPct val="20000"/>
        </a:spcBef>
        <a:buFont typeface="Arial" pitchFamily="34" charset="0"/>
        <a:buChar char="»"/>
        <a:defRPr sz="2300" kern="1200" spc="-113" baseline="0">
          <a:solidFill>
            <a:schemeClr val="tx1"/>
          </a:solidFill>
          <a:latin typeface="나눔스퀘어라운드 ExtraBold" pitchFamily="50" charset="-127"/>
          <a:ea typeface="나눔스퀘어라운드 ExtraBold" pitchFamily="50" charset="-127"/>
          <a:cs typeface="+mn-cs"/>
        </a:defRPr>
      </a:lvl5pPr>
      <a:lvl6pPr marL="2836649" indent="-257877" algn="l" defTabSz="1031509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52403" indent="-257877" algn="l" defTabSz="1031509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868158" indent="-257877" algn="l" defTabSz="1031509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383912" indent="-257877" algn="l" defTabSz="1031509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5754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1509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47263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63017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78772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94526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10281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26035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Excel_Worksheet.xlsx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2.emf"/><Relationship Id="rId4" Type="http://schemas.openxmlformats.org/officeDocument/2006/relationships/package" Target="../embeddings/Microsoft_Excel_Worksheet1.xls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3.emf"/><Relationship Id="rId4" Type="http://schemas.openxmlformats.org/officeDocument/2006/relationships/package" Target="../embeddings/Microsoft_Excel_Worksheet2.xls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566477" y="2119789"/>
            <a:ext cx="27730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캡스톤디자인</a:t>
            </a:r>
            <a:r>
              <a:rPr lang="ko-KR" altLang="en-US" sz="2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2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조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566477" y="2682786"/>
            <a:ext cx="27730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Beauty For Me</a:t>
            </a:r>
            <a:endParaRPr lang="ko-KR" altLang="en-US" sz="5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4C4BE1B-2590-457D-A97F-8A93481818B1}"/>
              </a:ext>
            </a:extLst>
          </p:cNvPr>
          <p:cNvSpPr/>
          <p:nvPr/>
        </p:nvSpPr>
        <p:spPr>
          <a:xfrm>
            <a:off x="3440832" y="5085184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454B23-D5BD-4E4E-9F3C-5030C9F9DBD1}"/>
              </a:ext>
            </a:extLst>
          </p:cNvPr>
          <p:cNvSpPr txBox="1"/>
          <p:nvPr/>
        </p:nvSpPr>
        <p:spPr>
          <a:xfrm>
            <a:off x="3566477" y="5003884"/>
            <a:ext cx="277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김정빈 </a:t>
            </a:r>
            <a:r>
              <a:rPr lang="ko-KR" altLang="en-US" sz="180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유인근</a:t>
            </a:r>
            <a:r>
              <a:rPr lang="ko-KR" altLang="en-US" sz="1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최범수</a:t>
            </a:r>
          </a:p>
        </p:txBody>
      </p:sp>
    </p:spTree>
    <p:extLst>
      <p:ext uri="{BB962C8B-B14F-4D97-AF65-F5344CB8AC3E}">
        <p14:creationId xmlns:p14="http://schemas.microsoft.com/office/powerpoint/2010/main" val="1859302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DD60BE-D9D1-41C7-B39F-8D75998EB7A3}"/>
              </a:ext>
            </a:extLst>
          </p:cNvPr>
          <p:cNvSpPr txBox="1"/>
          <p:nvPr/>
        </p:nvSpPr>
        <p:spPr>
          <a:xfrm>
            <a:off x="293686" y="362329"/>
            <a:ext cx="3579194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3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진행 사항 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A33309-6F1E-40B7-B7DF-38AC7C82373D}"/>
              </a:ext>
            </a:extLst>
          </p:cNvPr>
          <p:cNvSpPr txBox="1"/>
          <p:nvPr/>
        </p:nvSpPr>
        <p:spPr>
          <a:xfrm>
            <a:off x="4592960" y="587262"/>
            <a:ext cx="5817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화장품 등록 및 관리 페이지</a:t>
            </a:r>
            <a:endParaRPr lang="ko-KR" altLang="ko-KR" dirty="0">
              <a:solidFill>
                <a:schemeClr val="tx2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A81FB4D-EEFB-4C83-B855-572CF9BBD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672" y="1289947"/>
            <a:ext cx="6120680" cy="498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20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DD60BE-D9D1-41C7-B39F-8D75998EB7A3}"/>
              </a:ext>
            </a:extLst>
          </p:cNvPr>
          <p:cNvSpPr txBox="1"/>
          <p:nvPr/>
        </p:nvSpPr>
        <p:spPr>
          <a:xfrm>
            <a:off x="293686" y="362329"/>
            <a:ext cx="3579194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3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진행 사항 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A33309-6F1E-40B7-B7DF-38AC7C82373D}"/>
              </a:ext>
            </a:extLst>
          </p:cNvPr>
          <p:cNvSpPr txBox="1"/>
          <p:nvPr/>
        </p:nvSpPr>
        <p:spPr>
          <a:xfrm>
            <a:off x="4592960" y="587262"/>
            <a:ext cx="5817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화장품 검색 및 관리 페이지</a:t>
            </a:r>
            <a:endParaRPr lang="ko-KR" altLang="ko-KR" dirty="0">
              <a:solidFill>
                <a:schemeClr val="tx2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9CF4D7F-7C37-4FA7-AD7C-06B4A184F9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0768" y="1204293"/>
            <a:ext cx="6530624" cy="5123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74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DD60BE-D9D1-41C7-B39F-8D75998EB7A3}"/>
              </a:ext>
            </a:extLst>
          </p:cNvPr>
          <p:cNvSpPr txBox="1"/>
          <p:nvPr/>
        </p:nvSpPr>
        <p:spPr>
          <a:xfrm>
            <a:off x="293686" y="362329"/>
            <a:ext cx="3579194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3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진행 사항 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37CEEF3-F88B-4AF8-A381-972860571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600" y="1196752"/>
            <a:ext cx="7560840" cy="50983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525D492-3E61-478E-AEB4-895D8280E9B5}"/>
              </a:ext>
            </a:extLst>
          </p:cNvPr>
          <p:cNvSpPr txBox="1"/>
          <p:nvPr/>
        </p:nvSpPr>
        <p:spPr>
          <a:xfrm>
            <a:off x="4592960" y="587262"/>
            <a:ext cx="5817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화장품 조회 페이지</a:t>
            </a:r>
            <a:endParaRPr lang="ko-KR" altLang="ko-KR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420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DD60BE-D9D1-41C7-B39F-8D75998EB7A3}"/>
              </a:ext>
            </a:extLst>
          </p:cNvPr>
          <p:cNvSpPr txBox="1"/>
          <p:nvPr/>
        </p:nvSpPr>
        <p:spPr>
          <a:xfrm>
            <a:off x="293686" y="362329"/>
            <a:ext cx="3579194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3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진행 사항 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25D492-3E61-478E-AEB4-895D8280E9B5}"/>
              </a:ext>
            </a:extLst>
          </p:cNvPr>
          <p:cNvSpPr txBox="1"/>
          <p:nvPr/>
        </p:nvSpPr>
        <p:spPr>
          <a:xfrm>
            <a:off x="4592960" y="587262"/>
            <a:ext cx="5817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대체 화장품 추천 기능 구현</a:t>
            </a:r>
            <a:endParaRPr lang="ko-KR" altLang="ko-KR" dirty="0">
              <a:solidFill>
                <a:schemeClr val="tx2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812156C-3E9E-456F-99CC-CBA60076F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625" y="1340768"/>
            <a:ext cx="8954750" cy="4698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689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DD60BE-D9D1-41C7-B39F-8D75998EB7A3}"/>
              </a:ext>
            </a:extLst>
          </p:cNvPr>
          <p:cNvSpPr txBox="1"/>
          <p:nvPr/>
        </p:nvSpPr>
        <p:spPr>
          <a:xfrm>
            <a:off x="293686" y="362329"/>
            <a:ext cx="3579194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3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진행 사항 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25D492-3E61-478E-AEB4-895D8280E9B5}"/>
              </a:ext>
            </a:extLst>
          </p:cNvPr>
          <p:cNvSpPr txBox="1"/>
          <p:nvPr/>
        </p:nvSpPr>
        <p:spPr>
          <a:xfrm>
            <a:off x="4592960" y="587262"/>
            <a:ext cx="5817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대체 화장품 추천 기능 구현</a:t>
            </a:r>
            <a:endParaRPr lang="ko-KR" altLang="ko-KR" dirty="0">
              <a:solidFill>
                <a:schemeClr val="tx2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9606B8D-2BE7-46BF-83C2-6D7EB5E95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64" y="1310940"/>
            <a:ext cx="9649072" cy="4959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385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DD60BE-D9D1-41C7-B39F-8D75998EB7A3}"/>
              </a:ext>
            </a:extLst>
          </p:cNvPr>
          <p:cNvSpPr txBox="1"/>
          <p:nvPr/>
        </p:nvSpPr>
        <p:spPr>
          <a:xfrm>
            <a:off x="293686" y="362329"/>
            <a:ext cx="3579194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3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진행 사항 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4C16C20-8D8F-499A-89BA-5C0628BB6F12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496" y="1340768"/>
            <a:ext cx="9289032" cy="482453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5E7398-E830-40A0-A3C1-1BE202D099BF}"/>
              </a:ext>
            </a:extLst>
          </p:cNvPr>
          <p:cNvSpPr txBox="1"/>
          <p:nvPr/>
        </p:nvSpPr>
        <p:spPr>
          <a:xfrm>
            <a:off x="4592960" y="587262"/>
            <a:ext cx="5817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dirty="0">
                <a:solidFill>
                  <a:schemeClr val="tx2"/>
                </a:solidFill>
              </a:rPr>
              <a:t>화장품 데이터 약 </a:t>
            </a:r>
            <a:r>
              <a:rPr lang="en-US" altLang="ko-KR" dirty="0">
                <a:solidFill>
                  <a:schemeClr val="tx2"/>
                </a:solidFill>
              </a:rPr>
              <a:t>60,000</a:t>
            </a:r>
            <a:r>
              <a:rPr lang="ko-KR" altLang="ko-KR" dirty="0">
                <a:solidFill>
                  <a:schemeClr val="tx2"/>
                </a:solidFill>
              </a:rPr>
              <a:t>개</a:t>
            </a:r>
            <a:r>
              <a:rPr lang="en-US" altLang="ko-KR" dirty="0">
                <a:solidFill>
                  <a:schemeClr val="tx2"/>
                </a:solidFill>
              </a:rPr>
              <a:t> insert </a:t>
            </a:r>
            <a:r>
              <a:rPr lang="ko-KR" altLang="ko-KR" dirty="0">
                <a:solidFill>
                  <a:schemeClr val="tx2"/>
                </a:solidFill>
              </a:rPr>
              <a:t>완료</a:t>
            </a:r>
          </a:p>
        </p:txBody>
      </p:sp>
    </p:spTree>
    <p:extLst>
      <p:ext uri="{BB962C8B-B14F-4D97-AF65-F5344CB8AC3E}">
        <p14:creationId xmlns:p14="http://schemas.microsoft.com/office/powerpoint/2010/main" val="2506924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2ACEAA-83A1-4408-A835-BB10B6892B43}"/>
              </a:ext>
            </a:extLst>
          </p:cNvPr>
          <p:cNvSpPr txBox="1"/>
          <p:nvPr/>
        </p:nvSpPr>
        <p:spPr>
          <a:xfrm>
            <a:off x="4592960" y="587262"/>
            <a:ext cx="5817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dirty="0">
                <a:solidFill>
                  <a:schemeClr val="tx2"/>
                </a:solidFill>
              </a:rPr>
              <a:t>화장품 데이터 약 </a:t>
            </a:r>
            <a:r>
              <a:rPr lang="en-US" altLang="ko-KR" dirty="0">
                <a:solidFill>
                  <a:schemeClr val="tx2"/>
                </a:solidFill>
              </a:rPr>
              <a:t>60,000</a:t>
            </a:r>
            <a:r>
              <a:rPr lang="ko-KR" altLang="ko-KR" dirty="0">
                <a:solidFill>
                  <a:schemeClr val="tx2"/>
                </a:solidFill>
              </a:rPr>
              <a:t>개</a:t>
            </a:r>
            <a:r>
              <a:rPr lang="en-US" altLang="ko-KR" dirty="0">
                <a:solidFill>
                  <a:schemeClr val="tx2"/>
                </a:solidFill>
              </a:rPr>
              <a:t> insert </a:t>
            </a:r>
            <a:r>
              <a:rPr lang="ko-KR" altLang="ko-KR" dirty="0">
                <a:solidFill>
                  <a:schemeClr val="tx2"/>
                </a:solidFill>
              </a:rPr>
              <a:t>완료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D45BCD3C-367B-45C8-9933-02448D066A3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875" y="1308760"/>
            <a:ext cx="4659314" cy="4824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97379820-69B6-4B64-AC0E-5005D960C0E5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1276" y="1340768"/>
            <a:ext cx="4249663" cy="468052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26BF5F4-CA7C-4CE0-B94E-3CA0A7D8F2D5}"/>
              </a:ext>
            </a:extLst>
          </p:cNvPr>
          <p:cNvSpPr txBox="1"/>
          <p:nvPr/>
        </p:nvSpPr>
        <p:spPr>
          <a:xfrm>
            <a:off x="293686" y="362329"/>
            <a:ext cx="3579194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3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진행 사항 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7186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Ⅳ.</a:t>
            </a: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개발 일정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9074345B-55A5-4185-BBE1-474FAB5EFF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4707045"/>
              </p:ext>
            </p:extLst>
          </p:nvPr>
        </p:nvGraphicFramePr>
        <p:xfrm>
          <a:off x="5295037" y="1371021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1002687276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610346408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80304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796778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EC408A0-F99D-483A-8DB6-374914F86916}"/>
              </a:ext>
            </a:extLst>
          </p:cNvPr>
          <p:cNvSpPr txBox="1"/>
          <p:nvPr/>
        </p:nvSpPr>
        <p:spPr>
          <a:xfrm>
            <a:off x="6015117" y="148846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김정빈</a:t>
            </a:r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D57D2B51-4CDD-45B7-B681-8989728BB4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5744811"/>
              </p:ext>
            </p:extLst>
          </p:nvPr>
        </p:nvGraphicFramePr>
        <p:xfrm>
          <a:off x="7494324" y="1371021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500998842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854803313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7241263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582383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A04F590E-82F3-470F-A1BF-C1CF60B4D0B5}"/>
              </a:ext>
            </a:extLst>
          </p:cNvPr>
          <p:cNvSpPr txBox="1"/>
          <p:nvPr/>
        </p:nvSpPr>
        <p:spPr>
          <a:xfrm>
            <a:off x="8214404" y="148846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최범수</a:t>
            </a: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058DAFE9-0727-4C88-BB57-073F5066F4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927395"/>
              </p:ext>
            </p:extLst>
          </p:nvPr>
        </p:nvGraphicFramePr>
        <p:xfrm>
          <a:off x="495299" y="2366516"/>
          <a:ext cx="8915402" cy="3700515"/>
        </p:xfrm>
        <a:graphic>
          <a:graphicData uri="http://schemas.openxmlformats.org/drawingml/2006/table">
            <a:tbl>
              <a:tblPr/>
              <a:tblGrid>
                <a:gridCol w="763687">
                  <a:extLst>
                    <a:ext uri="{9D8B030D-6E8A-4147-A177-3AD203B41FA5}">
                      <a16:colId xmlns:a16="http://schemas.microsoft.com/office/drawing/2014/main" val="3155225625"/>
                    </a:ext>
                  </a:extLst>
                </a:gridCol>
                <a:gridCol w="1535954">
                  <a:extLst>
                    <a:ext uri="{9D8B030D-6E8A-4147-A177-3AD203B41FA5}">
                      <a16:colId xmlns:a16="http://schemas.microsoft.com/office/drawing/2014/main" val="3488563820"/>
                    </a:ext>
                  </a:extLst>
                </a:gridCol>
                <a:gridCol w="2368286">
                  <a:extLst>
                    <a:ext uri="{9D8B030D-6E8A-4147-A177-3AD203B41FA5}">
                      <a16:colId xmlns:a16="http://schemas.microsoft.com/office/drawing/2014/main" val="27561623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05987508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95115503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778821305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6607919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72005062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48927396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470113723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87023842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11282082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14095288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797214892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741767765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68697808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05398700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447066448"/>
                    </a:ext>
                  </a:extLst>
                </a:gridCol>
              </a:tblGrid>
              <a:tr h="284655">
                <a:tc rowSpan="2"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내용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1280298"/>
                  </a:ext>
                </a:extLst>
              </a:tr>
              <a:tr h="284655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3769332"/>
                  </a:ext>
                </a:extLst>
              </a:tr>
              <a:tr h="284655"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프론트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페이지 및 컴포넌트 구현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메인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레포트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737178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및 회원가입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631350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프로필 조회 및 수정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88929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등록 및 관리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78934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조회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4729346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동영상 추천 및 상세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3252276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조합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490664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SNS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및 랭킹 시스템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802214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애플리케이션 서버와 통신 연결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1431163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SNS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기능 서버와 통신 연결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570285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스타일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6820071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2AD61FD8-4014-4264-83BF-F4839999448B}"/>
              </a:ext>
            </a:extLst>
          </p:cNvPr>
          <p:cNvSpPr/>
          <p:nvPr/>
        </p:nvSpPr>
        <p:spPr>
          <a:xfrm>
            <a:off x="7943157" y="2654747"/>
            <a:ext cx="372333" cy="341228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63213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9074345B-55A5-4185-BBE1-474FAB5EFF88}"/>
              </a:ext>
            </a:extLst>
          </p:cNvPr>
          <p:cNvGraphicFramePr>
            <a:graphicFrameLocks noGrp="1"/>
          </p:cNvGraphicFramePr>
          <p:nvPr/>
        </p:nvGraphicFramePr>
        <p:xfrm>
          <a:off x="5295037" y="1371021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1002687276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610346408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80304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796778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EC408A0-F99D-483A-8DB6-374914F86916}"/>
              </a:ext>
            </a:extLst>
          </p:cNvPr>
          <p:cNvSpPr txBox="1"/>
          <p:nvPr/>
        </p:nvSpPr>
        <p:spPr>
          <a:xfrm>
            <a:off x="6015117" y="148846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김정빈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0EECEAF5-D328-4A4D-9706-19ABEDA09D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5354270"/>
              </p:ext>
            </p:extLst>
          </p:nvPr>
        </p:nvGraphicFramePr>
        <p:xfrm>
          <a:off x="495299" y="2508843"/>
          <a:ext cx="8915402" cy="3415860"/>
        </p:xfrm>
        <a:graphic>
          <a:graphicData uri="http://schemas.openxmlformats.org/drawingml/2006/table">
            <a:tbl>
              <a:tblPr/>
              <a:tblGrid>
                <a:gridCol w="763687">
                  <a:extLst>
                    <a:ext uri="{9D8B030D-6E8A-4147-A177-3AD203B41FA5}">
                      <a16:colId xmlns:a16="http://schemas.microsoft.com/office/drawing/2014/main" val="3631965096"/>
                    </a:ext>
                  </a:extLst>
                </a:gridCol>
                <a:gridCol w="1535954">
                  <a:extLst>
                    <a:ext uri="{9D8B030D-6E8A-4147-A177-3AD203B41FA5}">
                      <a16:colId xmlns:a16="http://schemas.microsoft.com/office/drawing/2014/main" val="2814087864"/>
                    </a:ext>
                  </a:extLst>
                </a:gridCol>
                <a:gridCol w="2368286">
                  <a:extLst>
                    <a:ext uri="{9D8B030D-6E8A-4147-A177-3AD203B41FA5}">
                      <a16:colId xmlns:a16="http://schemas.microsoft.com/office/drawing/2014/main" val="3976307905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30079392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7070262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51733676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312392243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53413356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29075200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361325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670957172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31701145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32657898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79408510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16102599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11479705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361878592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371976036"/>
                    </a:ext>
                  </a:extLst>
                </a:gridCol>
              </a:tblGrid>
              <a:tr h="284655">
                <a:tc rowSpan="2"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내용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8311497"/>
                  </a:ext>
                </a:extLst>
              </a:tr>
              <a:tr h="284655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4645152"/>
                  </a:ext>
                </a:extLst>
              </a:tr>
              <a:tr h="284655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백엔드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및 회원가입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레포트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689421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프로필 조회 및 수정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746946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등록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관리 및 검색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9939498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대체 화장품 추천 기능 구현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48081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동영상 추천 기능 구현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231959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동영상 조회수 자동 갱신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312462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SNS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기능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게시글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CRUD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63595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댓글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CRUD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011524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친구 추가 및 검색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107412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랭킹 시스템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7838938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642981F0-8D50-427D-A201-20FB96C218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4539336"/>
              </p:ext>
            </p:extLst>
          </p:nvPr>
        </p:nvGraphicFramePr>
        <p:xfrm>
          <a:off x="7545288" y="1371021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26380431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140199527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35687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251373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6F269360-01B1-4971-A39B-823153D3446D}"/>
              </a:ext>
            </a:extLst>
          </p:cNvPr>
          <p:cNvSpPr txBox="1"/>
          <p:nvPr/>
        </p:nvSpPr>
        <p:spPr>
          <a:xfrm>
            <a:off x="8265368" y="148846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tx2"/>
                </a:solidFill>
              </a:rPr>
              <a:t>유인근</a:t>
            </a:r>
            <a:endParaRPr lang="ko-KR" altLang="en-US" dirty="0">
              <a:solidFill>
                <a:schemeClr val="tx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3FBF6A-D12A-4B1E-AE0F-947BE68CE2D1}"/>
              </a:ext>
            </a:extLst>
          </p:cNvPr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Ⅳ.</a:t>
            </a: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개발 일정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2F2CB23-5911-4A83-917F-9318D794444F}"/>
              </a:ext>
            </a:extLst>
          </p:cNvPr>
          <p:cNvSpPr/>
          <p:nvPr/>
        </p:nvSpPr>
        <p:spPr>
          <a:xfrm>
            <a:off x="7965043" y="2822554"/>
            <a:ext cx="300325" cy="310214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9936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7E082883-AD6F-49E2-8CFC-E185B33C3A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5864641"/>
              </p:ext>
            </p:extLst>
          </p:nvPr>
        </p:nvGraphicFramePr>
        <p:xfrm>
          <a:off x="3008784" y="1371021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500998842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854803313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7241263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582383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43ED3B84-BBF5-4189-859F-7E3B67E809C4}"/>
              </a:ext>
            </a:extLst>
          </p:cNvPr>
          <p:cNvSpPr txBox="1"/>
          <p:nvPr/>
        </p:nvSpPr>
        <p:spPr>
          <a:xfrm>
            <a:off x="3728864" y="148846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최범수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D1DEBA0-EEC1-4FB9-9E73-EFE27EEE9B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5726481"/>
              </p:ext>
            </p:extLst>
          </p:nvPr>
        </p:nvGraphicFramePr>
        <p:xfrm>
          <a:off x="495299" y="2501931"/>
          <a:ext cx="8915402" cy="3415860"/>
        </p:xfrm>
        <a:graphic>
          <a:graphicData uri="http://schemas.openxmlformats.org/drawingml/2006/table">
            <a:tbl>
              <a:tblPr/>
              <a:tblGrid>
                <a:gridCol w="763687">
                  <a:extLst>
                    <a:ext uri="{9D8B030D-6E8A-4147-A177-3AD203B41FA5}">
                      <a16:colId xmlns:a16="http://schemas.microsoft.com/office/drawing/2014/main" val="3861897604"/>
                    </a:ext>
                  </a:extLst>
                </a:gridCol>
                <a:gridCol w="1535954">
                  <a:extLst>
                    <a:ext uri="{9D8B030D-6E8A-4147-A177-3AD203B41FA5}">
                      <a16:colId xmlns:a16="http://schemas.microsoft.com/office/drawing/2014/main" val="2878841748"/>
                    </a:ext>
                  </a:extLst>
                </a:gridCol>
                <a:gridCol w="2368286">
                  <a:extLst>
                    <a:ext uri="{9D8B030D-6E8A-4147-A177-3AD203B41FA5}">
                      <a16:colId xmlns:a16="http://schemas.microsoft.com/office/drawing/2014/main" val="164444331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13118842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60088671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356109005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08328168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92189485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50273439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22360626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265112285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99496448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9895549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251753503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57127151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8127002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49168444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073329295"/>
                    </a:ext>
                  </a:extLst>
                </a:gridCol>
              </a:tblGrid>
              <a:tr h="284655">
                <a:tc rowSpan="2"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내용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6973166"/>
                  </a:ext>
                </a:extLst>
              </a:tr>
              <a:tr h="284655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150553"/>
                  </a:ext>
                </a:extLst>
              </a:tr>
              <a:tr h="284655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수집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모델링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레포트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1945870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뷰티 유투브 동영상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유투버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영상 제목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화장품명 등 크롤링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78938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화장품명 정제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633507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글로우픽 화장품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화장품명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브랜드명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태그 등 크롤링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9929133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정제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8283811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RGB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값 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나스 공식 홈페이지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6665393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에스티로더 공식 홈페이지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8501893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바비브라운 공식 홈페이지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46725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정제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416934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데이터베이스에 정제 및 저장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3643751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5E1537ED-4D8A-42DB-A2C2-545E20A05116}"/>
              </a:ext>
            </a:extLst>
          </p:cNvPr>
          <p:cNvGraphicFramePr>
            <a:graphicFrameLocks noGrp="1"/>
          </p:cNvGraphicFramePr>
          <p:nvPr/>
        </p:nvGraphicFramePr>
        <p:xfrm>
          <a:off x="5295037" y="1371021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1002687276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610346408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80304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7967782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A4DD625-516B-4781-AA5A-7608D1488DA3}"/>
              </a:ext>
            </a:extLst>
          </p:cNvPr>
          <p:cNvSpPr txBox="1"/>
          <p:nvPr/>
        </p:nvSpPr>
        <p:spPr>
          <a:xfrm>
            <a:off x="6015117" y="148846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김정빈</a:t>
            </a: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585F5F35-2912-43DC-AD57-2C6B3422C8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8147102"/>
              </p:ext>
            </p:extLst>
          </p:nvPr>
        </p:nvGraphicFramePr>
        <p:xfrm>
          <a:off x="7545288" y="1371021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26380431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140199527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35687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251373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853FB504-D6F8-480F-AC5E-98F3709A3CBE}"/>
              </a:ext>
            </a:extLst>
          </p:cNvPr>
          <p:cNvSpPr txBox="1"/>
          <p:nvPr/>
        </p:nvSpPr>
        <p:spPr>
          <a:xfrm>
            <a:off x="8265368" y="148846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tx2"/>
                </a:solidFill>
              </a:rPr>
              <a:t>유인근</a:t>
            </a:r>
            <a:endParaRPr lang="ko-KR" altLang="en-US" dirty="0">
              <a:solidFill>
                <a:schemeClr val="tx2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5E3551-0F9C-45AD-A973-7A1B6FED7772}"/>
              </a:ext>
            </a:extLst>
          </p:cNvPr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Ⅳ.</a:t>
            </a: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개발 일정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70FB95B-120C-4FAD-9F93-7F7F57B27ED4}"/>
              </a:ext>
            </a:extLst>
          </p:cNvPr>
          <p:cNvSpPr/>
          <p:nvPr/>
        </p:nvSpPr>
        <p:spPr>
          <a:xfrm>
            <a:off x="7965043" y="2815642"/>
            <a:ext cx="300325" cy="310214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4221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52600" y="1556792"/>
            <a:ext cx="27730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dirty="0">
                <a:gradFill>
                  <a:gsLst>
                    <a:gs pos="0">
                      <a:srgbClr val="EAD0D1"/>
                    </a:gs>
                    <a:gs pos="100000">
                      <a:schemeClr val="accent6">
                        <a:lumMod val="40000"/>
                        <a:lumOff val="6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Contents</a:t>
            </a:r>
            <a:endParaRPr lang="ko-KR" altLang="en-US" dirty="0">
              <a:gradFill>
                <a:gsLst>
                  <a:gs pos="0">
                    <a:srgbClr val="EAD0D1"/>
                  </a:gs>
                  <a:gs pos="100000">
                    <a:schemeClr val="accent6">
                      <a:lumMod val="40000"/>
                      <a:lumOff val="6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76636" y="2276872"/>
            <a:ext cx="4104456" cy="37674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ko-KR" altLang="en-US" spc="-150" dirty="0">
                <a:gradFill>
                  <a:gsLst>
                    <a:gs pos="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아이템 요약</a:t>
            </a:r>
            <a:endParaRPr lang="en-US" altLang="ko-KR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200000"/>
              </a:lnSpc>
            </a:pPr>
            <a:endParaRPr lang="en-US" altLang="ko-KR" sz="1000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en-US" altLang="ko-KR" sz="100" spc="-150" dirty="0">
                <a:gradFill>
                  <a:gsLst>
                    <a:gs pos="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ko-KR" altLang="en-US" spc="-150" dirty="0">
                <a:gradFill>
                  <a:gsLst>
                    <a:gs pos="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</a:rPr>
              <a:t>멘토님 피드백</a:t>
            </a:r>
            <a:endParaRPr lang="en-US" altLang="ko-KR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endParaRPr lang="en-US" altLang="ko-KR" sz="1000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ko-KR" altLang="en-US" spc="-150" dirty="0">
                <a:gradFill>
                  <a:gsLst>
                    <a:gs pos="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진행상황</a:t>
            </a:r>
            <a:endParaRPr lang="en-US" altLang="ko-KR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endParaRPr lang="en-US" altLang="ko-KR" sz="1000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ko-KR" altLang="en-US" spc="-150" dirty="0">
                <a:gradFill>
                  <a:gsLst>
                    <a:gs pos="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 일정</a:t>
            </a:r>
            <a:endParaRPr lang="en-US" altLang="ko-KR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endParaRPr lang="en-US" altLang="ko-KR" sz="1000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EC756E9-DC42-4272-B4A0-A83B19EF95DA}"/>
              </a:ext>
            </a:extLst>
          </p:cNvPr>
          <p:cNvSpPr/>
          <p:nvPr/>
        </p:nvSpPr>
        <p:spPr>
          <a:xfrm>
            <a:off x="3728864" y="6381328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39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74358177-7C3A-4EDD-BFF1-D15F66C04B1C}"/>
              </a:ext>
            </a:extLst>
          </p:cNvPr>
          <p:cNvGraphicFramePr>
            <a:graphicFrameLocks noGrp="1"/>
          </p:cNvGraphicFramePr>
          <p:nvPr/>
        </p:nvGraphicFramePr>
        <p:xfrm>
          <a:off x="6249144" y="469817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1002687276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610346408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80304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796778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27C8BC5F-5031-4FBC-B750-BBAF00F1A303}"/>
              </a:ext>
            </a:extLst>
          </p:cNvPr>
          <p:cNvSpPr txBox="1"/>
          <p:nvPr/>
        </p:nvSpPr>
        <p:spPr>
          <a:xfrm>
            <a:off x="6969224" y="587262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김정빈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476DA968-DC51-40C4-9F16-0A8A65A491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6863298"/>
              </p:ext>
            </p:extLst>
          </p:nvPr>
        </p:nvGraphicFramePr>
        <p:xfrm>
          <a:off x="560512" y="1916832"/>
          <a:ext cx="8915402" cy="3985170"/>
        </p:xfrm>
        <a:graphic>
          <a:graphicData uri="http://schemas.openxmlformats.org/drawingml/2006/table">
            <a:tbl>
              <a:tblPr/>
              <a:tblGrid>
                <a:gridCol w="763687">
                  <a:extLst>
                    <a:ext uri="{9D8B030D-6E8A-4147-A177-3AD203B41FA5}">
                      <a16:colId xmlns:a16="http://schemas.microsoft.com/office/drawing/2014/main" val="336211801"/>
                    </a:ext>
                  </a:extLst>
                </a:gridCol>
                <a:gridCol w="1535954">
                  <a:extLst>
                    <a:ext uri="{9D8B030D-6E8A-4147-A177-3AD203B41FA5}">
                      <a16:colId xmlns:a16="http://schemas.microsoft.com/office/drawing/2014/main" val="794283669"/>
                    </a:ext>
                  </a:extLst>
                </a:gridCol>
                <a:gridCol w="2368286">
                  <a:extLst>
                    <a:ext uri="{9D8B030D-6E8A-4147-A177-3AD203B41FA5}">
                      <a16:colId xmlns:a16="http://schemas.microsoft.com/office/drawing/2014/main" val="331774123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4331112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4332115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76202275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05381956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37138743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36524682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86390659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0864157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33989558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9413697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26412659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58259754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1365809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732270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733419282"/>
                    </a:ext>
                  </a:extLst>
                </a:gridCol>
              </a:tblGrid>
              <a:tr h="284655">
                <a:tc rowSpan="2"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내용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1209976"/>
                  </a:ext>
                </a:extLst>
              </a:tr>
              <a:tr h="284655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075237"/>
                  </a:ext>
                </a:extLst>
              </a:tr>
              <a:tr h="284655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프론트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페이지 및 컴포넌트 구현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조회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1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 rowSpan="1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레포트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5269063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동영상 추천 및 상세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091144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SNS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및 랭킹 시스템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8167758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SNS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기능 서버와 통신 연결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95143"/>
                  </a:ext>
                </a:extLst>
              </a:tr>
              <a:tr h="284655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백엔드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대체 화장품 추천 기능 구현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5690359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동영상 추천 기능 구현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7113538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SNS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기능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친구 추가 및 검색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1095089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랭킹 시스템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562645"/>
                  </a:ext>
                </a:extLst>
              </a:tr>
              <a:tr h="284655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수집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모델링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3360494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글로우픽 화장품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화장품명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브랜드명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태그 등 크롤링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6347010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정제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260411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데이터베이스에 정제 및 저장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9310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8387191-F6A6-441B-B6F6-B43C2A70CA7A}"/>
              </a:ext>
            </a:extLst>
          </p:cNvPr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Ⅳ.</a:t>
            </a: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개발 일정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311D681-7CAD-4814-A3E9-68241FDBD1F6}"/>
              </a:ext>
            </a:extLst>
          </p:cNvPr>
          <p:cNvSpPr/>
          <p:nvPr/>
        </p:nvSpPr>
        <p:spPr>
          <a:xfrm>
            <a:off x="8049345" y="2204864"/>
            <a:ext cx="288032" cy="369713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09820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2C6417D-FFC1-4B67-9FB1-7FD26AE456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1936157"/>
              </p:ext>
            </p:extLst>
          </p:nvPr>
        </p:nvGraphicFramePr>
        <p:xfrm>
          <a:off x="495299" y="1915914"/>
          <a:ext cx="8915402" cy="3700515"/>
        </p:xfrm>
        <a:graphic>
          <a:graphicData uri="http://schemas.openxmlformats.org/drawingml/2006/table">
            <a:tbl>
              <a:tblPr/>
              <a:tblGrid>
                <a:gridCol w="763687">
                  <a:extLst>
                    <a:ext uri="{9D8B030D-6E8A-4147-A177-3AD203B41FA5}">
                      <a16:colId xmlns:a16="http://schemas.microsoft.com/office/drawing/2014/main" val="326130043"/>
                    </a:ext>
                  </a:extLst>
                </a:gridCol>
                <a:gridCol w="1535954">
                  <a:extLst>
                    <a:ext uri="{9D8B030D-6E8A-4147-A177-3AD203B41FA5}">
                      <a16:colId xmlns:a16="http://schemas.microsoft.com/office/drawing/2014/main" val="2084031296"/>
                    </a:ext>
                  </a:extLst>
                </a:gridCol>
                <a:gridCol w="2368286">
                  <a:extLst>
                    <a:ext uri="{9D8B030D-6E8A-4147-A177-3AD203B41FA5}">
                      <a16:colId xmlns:a16="http://schemas.microsoft.com/office/drawing/2014/main" val="387863725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22356905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829251023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56926749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85091001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62378584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42574160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02025436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74444816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67745877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53344683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71878371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26227023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48124255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10579927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773666438"/>
                    </a:ext>
                  </a:extLst>
                </a:gridCol>
              </a:tblGrid>
              <a:tr h="284655">
                <a:tc rowSpan="2"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내용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559563"/>
                  </a:ext>
                </a:extLst>
              </a:tr>
              <a:tr h="284655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8726158"/>
                  </a:ext>
                </a:extLst>
              </a:tr>
              <a:tr h="284655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백엔드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및 회원가입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레포트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0421673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프로필 조회 및 수정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6216971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등록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관리 및 검색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5415659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동영상 조회수 자동 갱신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287856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SNS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기능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게시글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CRUD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425058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댓글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CRUD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498425"/>
                  </a:ext>
                </a:extLst>
              </a:tr>
              <a:tr h="284655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수집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모델링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4258830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RGB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값 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나스 공식 홈페이지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4939426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에스티로더 공식 홈페이지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8503508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바비브라운 공식 홈페이지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792114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정제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3474286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6AB7E832-9D61-4E7F-8929-F3D443ABC1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00240"/>
              </p:ext>
            </p:extLst>
          </p:nvPr>
        </p:nvGraphicFramePr>
        <p:xfrm>
          <a:off x="6249144" y="473244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26380431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140199527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35687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251373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14163F48-9132-42E5-BE01-DF207BBD7538}"/>
              </a:ext>
            </a:extLst>
          </p:cNvPr>
          <p:cNvSpPr txBox="1"/>
          <p:nvPr/>
        </p:nvSpPr>
        <p:spPr>
          <a:xfrm>
            <a:off x="6969224" y="590689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tx2"/>
                </a:solidFill>
              </a:rPr>
              <a:t>유인근</a:t>
            </a:r>
            <a:endParaRPr lang="ko-KR" altLang="en-US" dirty="0">
              <a:solidFill>
                <a:schemeClr val="tx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BD8DF4-A378-4B08-BDDC-D2796411E77A}"/>
              </a:ext>
            </a:extLst>
          </p:cNvPr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Ⅳ.</a:t>
            </a: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개발 일정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6EF5B5D-2DC3-42CF-8CBE-05276E88E2AA}"/>
              </a:ext>
            </a:extLst>
          </p:cNvPr>
          <p:cNvSpPr/>
          <p:nvPr/>
        </p:nvSpPr>
        <p:spPr>
          <a:xfrm>
            <a:off x="7954824" y="2215096"/>
            <a:ext cx="310544" cy="340133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022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E08DF2C9-ED0D-4033-BAFA-61787A98D1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2229740"/>
              </p:ext>
            </p:extLst>
          </p:nvPr>
        </p:nvGraphicFramePr>
        <p:xfrm>
          <a:off x="6249144" y="476672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500998842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854803313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7241263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582383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DCD55AA-4782-483F-8FB3-5AA244629543}"/>
              </a:ext>
            </a:extLst>
          </p:cNvPr>
          <p:cNvSpPr txBox="1"/>
          <p:nvPr/>
        </p:nvSpPr>
        <p:spPr>
          <a:xfrm>
            <a:off x="6969224" y="594117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최범수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33D7216-9CF6-46DB-99C7-10D71239E0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8555188"/>
              </p:ext>
            </p:extLst>
          </p:nvPr>
        </p:nvGraphicFramePr>
        <p:xfrm>
          <a:off x="495299" y="2132856"/>
          <a:ext cx="8915402" cy="3415860"/>
        </p:xfrm>
        <a:graphic>
          <a:graphicData uri="http://schemas.openxmlformats.org/drawingml/2006/table">
            <a:tbl>
              <a:tblPr/>
              <a:tblGrid>
                <a:gridCol w="763687">
                  <a:extLst>
                    <a:ext uri="{9D8B030D-6E8A-4147-A177-3AD203B41FA5}">
                      <a16:colId xmlns:a16="http://schemas.microsoft.com/office/drawing/2014/main" val="656632581"/>
                    </a:ext>
                  </a:extLst>
                </a:gridCol>
                <a:gridCol w="1535954">
                  <a:extLst>
                    <a:ext uri="{9D8B030D-6E8A-4147-A177-3AD203B41FA5}">
                      <a16:colId xmlns:a16="http://schemas.microsoft.com/office/drawing/2014/main" val="3486993013"/>
                    </a:ext>
                  </a:extLst>
                </a:gridCol>
                <a:gridCol w="2368286">
                  <a:extLst>
                    <a:ext uri="{9D8B030D-6E8A-4147-A177-3AD203B41FA5}">
                      <a16:colId xmlns:a16="http://schemas.microsoft.com/office/drawing/2014/main" val="1795526225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97765483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54836343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34821453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75523690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10121840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837340852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81741678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68862081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07079366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13428468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07849773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626171405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71274431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27821560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823607480"/>
                    </a:ext>
                  </a:extLst>
                </a:gridCol>
              </a:tblGrid>
              <a:tr h="284655">
                <a:tc rowSpan="2"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내용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9705866"/>
                  </a:ext>
                </a:extLst>
              </a:tr>
              <a:tr h="284655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7914439"/>
                  </a:ext>
                </a:extLst>
              </a:tr>
              <a:tr h="284655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프론트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페이지 및 컴포넌트 구현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메인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레포트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83279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및 회원가입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7962865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프로필 조회 및 수정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4667932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등록 및 관리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06751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조합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150381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애플리케이션 서버와 통신 연결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0369259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스타일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3442526"/>
                  </a:ext>
                </a:extLst>
              </a:tr>
              <a:tr h="284655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수집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모델링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9696253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뷰티 유투브 동영상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유투버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영상 제목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화장품명 등 크롤링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6133055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화장품명 정제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866562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2F9BA78-9772-419A-A8D0-72765BB6C7FA}"/>
              </a:ext>
            </a:extLst>
          </p:cNvPr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Ⅳ.</a:t>
            </a: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개발 일정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7C1353-082F-49E3-9483-30D6C9F518D6}"/>
              </a:ext>
            </a:extLst>
          </p:cNvPr>
          <p:cNvSpPr/>
          <p:nvPr/>
        </p:nvSpPr>
        <p:spPr>
          <a:xfrm>
            <a:off x="7977336" y="2424025"/>
            <a:ext cx="300325" cy="310214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827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/>
          <p:cNvSpPr txBox="1"/>
          <p:nvPr/>
        </p:nvSpPr>
        <p:spPr>
          <a:xfrm>
            <a:off x="3548106" y="3122584"/>
            <a:ext cx="2773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32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  <a:r>
              <a:rPr lang="en-US" altLang="ko-KR" sz="32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32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D6327B9-1C6D-4783-80FA-153B9EF54BDA}"/>
              </a:ext>
            </a:extLst>
          </p:cNvPr>
          <p:cNvSpPr/>
          <p:nvPr/>
        </p:nvSpPr>
        <p:spPr>
          <a:xfrm>
            <a:off x="3440832" y="5085184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827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나눔스퀘어라운드 Bold" pitchFamily="50" charset="-127"/>
                <a:ea typeface="나눔스퀘어라운드 Bold" pitchFamily="50" charset="-127"/>
              </a:rPr>
              <a:t>           </a:t>
            </a: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아이템 요약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E67508D-7172-4A1E-B689-FC61A2BB6562}"/>
              </a:ext>
            </a:extLst>
          </p:cNvPr>
          <p:cNvSpPr/>
          <p:nvPr/>
        </p:nvSpPr>
        <p:spPr>
          <a:xfrm>
            <a:off x="776536" y="1484786"/>
            <a:ext cx="4752000" cy="4752526"/>
          </a:xfrm>
          <a:prstGeom prst="ellipse">
            <a:avLst/>
          </a:prstGeom>
          <a:solidFill>
            <a:schemeClr val="bg1"/>
          </a:solidFill>
          <a:ln>
            <a:solidFill>
              <a:srgbClr val="EAD0D1"/>
            </a:solidFill>
          </a:ln>
          <a:effectLst>
            <a:outerShdw blurRad="190500" dist="127000" dir="5400000" algn="t" rotWithShape="0">
              <a:srgbClr val="EAD0D1">
                <a:alpha val="2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D6E07F3-570A-4732-9E22-9223D9ED51F6}"/>
              </a:ext>
            </a:extLst>
          </p:cNvPr>
          <p:cNvSpPr txBox="1"/>
          <p:nvPr/>
        </p:nvSpPr>
        <p:spPr>
          <a:xfrm>
            <a:off x="2562550" y="1189295"/>
            <a:ext cx="1165786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gradFill>
                  <a:gsLst>
                    <a:gs pos="0">
                      <a:srgbClr val="EAD0D1"/>
                    </a:gs>
                    <a:gs pos="100000">
                      <a:schemeClr val="accent6">
                        <a:lumMod val="40000"/>
                        <a:lumOff val="6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화장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5816388-7738-4533-9916-A6C90CECF84A}"/>
              </a:ext>
            </a:extLst>
          </p:cNvPr>
          <p:cNvSpPr/>
          <p:nvPr/>
        </p:nvSpPr>
        <p:spPr>
          <a:xfrm>
            <a:off x="5813287" y="1484786"/>
            <a:ext cx="3741122" cy="168296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화장품 등록</a:t>
            </a:r>
            <a:endParaRPr lang="en-US" altLang="ko-KR" sz="2400" b="1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400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400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</a:rPr>
              <a:t>유통기한 관리</a:t>
            </a:r>
            <a:r>
              <a:rPr lang="en-US" altLang="ko-KR" sz="2400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</a:rPr>
              <a:t>)</a:t>
            </a:r>
            <a:endParaRPr lang="en-US" altLang="ko-KR" sz="2400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endParaRPr lang="ko-KR" altLang="en-US" sz="2400" b="1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4" name="Picture 10" descr="arrow icon에 대한 이미지 검색결과">
            <a:extLst>
              <a:ext uri="{FF2B5EF4-FFF2-40B4-BE49-F238E27FC236}">
                <a16:creationId xmlns:a16="http://schemas.microsoft.com/office/drawing/2014/main" id="{C5A4AEEB-1C96-46A8-AAB9-1F954B2FA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9542" y="3607488"/>
            <a:ext cx="549953" cy="549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osmetic icon에 대한 이미지 검색결과">
            <a:extLst>
              <a:ext uri="{FF2B5EF4-FFF2-40B4-BE49-F238E27FC236}">
                <a16:creationId xmlns:a16="http://schemas.microsoft.com/office/drawing/2014/main" id="{B74EB82F-4197-425A-98E4-BFBCDBD3E8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776" y="3068960"/>
            <a:ext cx="1524694" cy="1524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akeup icon에 대한 이미지 검색결과">
            <a:extLst>
              <a:ext uri="{FF2B5EF4-FFF2-40B4-BE49-F238E27FC236}">
                <a16:creationId xmlns:a16="http://schemas.microsoft.com/office/drawing/2014/main" id="{6DA93154-0D99-476B-BC2E-91889AE642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6567" y="3089917"/>
            <a:ext cx="1585093" cy="1585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BB9F1EFD-973B-4B92-B665-AAC7AA5CFC55}"/>
              </a:ext>
            </a:extLst>
          </p:cNvPr>
          <p:cNvSpPr/>
          <p:nvPr/>
        </p:nvSpPr>
        <p:spPr>
          <a:xfrm>
            <a:off x="5813287" y="2606389"/>
            <a:ext cx="3741122" cy="168296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</a:p>
          <a:p>
            <a:pPr algn="ctr">
              <a:lnSpc>
                <a:spcPct val="150000"/>
              </a:lnSpc>
            </a:pPr>
            <a:r>
              <a:rPr lang="ko-KR" altLang="en-US" sz="2400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유투브 메이크업</a:t>
            </a:r>
            <a:endParaRPr lang="en-US" altLang="ko-KR" sz="2400" b="1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 추천</a:t>
            </a:r>
            <a:endParaRPr lang="en-US" altLang="ko-KR" sz="2400" b="1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E3CC30A-04A3-43B2-9961-92465C68A6D6}"/>
              </a:ext>
            </a:extLst>
          </p:cNvPr>
          <p:cNvSpPr/>
          <p:nvPr/>
        </p:nvSpPr>
        <p:spPr>
          <a:xfrm>
            <a:off x="5813287" y="4301765"/>
            <a:ext cx="3741122" cy="168296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</a:p>
          <a:p>
            <a:pPr algn="ctr">
              <a:lnSpc>
                <a:spcPct val="150000"/>
              </a:lnSpc>
            </a:pPr>
            <a:r>
              <a:rPr lang="ko-KR" altLang="en-US" sz="2400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메이크업 후기</a:t>
            </a:r>
            <a:endParaRPr lang="en-US" altLang="ko-KR" sz="2400" b="1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400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SNS </a:t>
            </a:r>
            <a:r>
              <a:rPr lang="ko-KR" altLang="en-US" sz="2400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기능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5543EE9-28FE-431E-A2DE-3D1E3C53BC5B}"/>
              </a:ext>
            </a:extLst>
          </p:cNvPr>
          <p:cNvSpPr/>
          <p:nvPr/>
        </p:nvSpPr>
        <p:spPr>
          <a:xfrm>
            <a:off x="6218945" y="1507942"/>
            <a:ext cx="2929806" cy="290564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338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B6B7D18-148D-4D6A-9558-D99ED40B85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512" y="1340768"/>
            <a:ext cx="2684414" cy="417646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C9C287DE-C5E6-4E16-9D91-CB3F98B021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6580" y="1532559"/>
            <a:ext cx="3289846" cy="44672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CA141BC-3D7E-4C6F-80D1-C0CF3A2912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6894" y="2695116"/>
            <a:ext cx="5284835" cy="327773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57F4751-75D0-485A-9E87-DE6E9C22F8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2459" y="1286558"/>
            <a:ext cx="5687093" cy="276324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E03F5FA-4DD1-4B70-8593-E814B33A5A49}"/>
              </a:ext>
            </a:extLst>
          </p:cNvPr>
          <p:cNvSpPr txBox="1"/>
          <p:nvPr/>
        </p:nvSpPr>
        <p:spPr>
          <a:xfrm>
            <a:off x="296994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lvl="0" indent="-514350">
              <a:lnSpc>
                <a:spcPct val="200000"/>
              </a:lnSpc>
              <a:buFont typeface="+mj-lt"/>
              <a:buAutoNum type="romanUcPeriod" startAt="2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멘토님 피드백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8162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7E082883-AD6F-49E2-8CFC-E185B33C3A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3772953"/>
              </p:ext>
            </p:extLst>
          </p:nvPr>
        </p:nvGraphicFramePr>
        <p:xfrm>
          <a:off x="4423520" y="469817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500998842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854803313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7241263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582383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ECC20913-C23B-48AF-9561-9099A911E3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842644"/>
              </p:ext>
            </p:extLst>
          </p:nvPr>
        </p:nvGraphicFramePr>
        <p:xfrm>
          <a:off x="6249144" y="471773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26380431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140199527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35687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251373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55F4A0AA-3804-4B12-A96E-57F95B83DF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5316730"/>
              </p:ext>
            </p:extLst>
          </p:nvPr>
        </p:nvGraphicFramePr>
        <p:xfrm>
          <a:off x="8124158" y="468742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1002687276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610346408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80304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7967782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43ED3B84-BBF5-4189-859F-7E3B67E809C4}"/>
              </a:ext>
            </a:extLst>
          </p:cNvPr>
          <p:cNvSpPr txBox="1"/>
          <p:nvPr/>
        </p:nvSpPr>
        <p:spPr>
          <a:xfrm>
            <a:off x="5143600" y="587262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최범수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A21841-CD21-4B55-9AC7-165513F0B3A6}"/>
              </a:ext>
            </a:extLst>
          </p:cNvPr>
          <p:cNvSpPr txBox="1"/>
          <p:nvPr/>
        </p:nvSpPr>
        <p:spPr>
          <a:xfrm>
            <a:off x="6969224" y="589218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tx2"/>
                </a:solidFill>
              </a:rPr>
              <a:t>유인근</a:t>
            </a:r>
            <a:endParaRPr lang="ko-KR" altLang="en-US" dirty="0">
              <a:solidFill>
                <a:schemeClr val="tx2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C00D650-0B98-44A4-94A8-350B5AE2CC3C}"/>
              </a:ext>
            </a:extLst>
          </p:cNvPr>
          <p:cNvSpPr txBox="1"/>
          <p:nvPr/>
        </p:nvSpPr>
        <p:spPr>
          <a:xfrm>
            <a:off x="8844238" y="586187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김정빈</a:t>
            </a:r>
          </a:p>
        </p:txBody>
      </p:sp>
      <p:graphicFrame>
        <p:nvGraphicFramePr>
          <p:cNvPr id="17" name="개체 16">
            <a:extLst>
              <a:ext uri="{FF2B5EF4-FFF2-40B4-BE49-F238E27FC236}">
                <a16:creationId xmlns:a16="http://schemas.microsoft.com/office/drawing/2014/main" id="{C2A39769-43D7-41CA-8681-60F1D2E88C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0044644"/>
              </p:ext>
            </p:extLst>
          </p:nvPr>
        </p:nvGraphicFramePr>
        <p:xfrm>
          <a:off x="261524" y="1916832"/>
          <a:ext cx="9536821" cy="36444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Worksheet" r:id="rId4" imgW="10660203" imgH="4068986" progId="Excel.Sheet.12">
                  <p:embed/>
                </p:oleObj>
              </mc:Choice>
              <mc:Fallback>
                <p:oleObj name="Worksheet" r:id="rId4" imgW="10660203" imgH="406898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61524" y="1916832"/>
                        <a:ext cx="9536821" cy="36444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80DD60BE-D9D1-41C7-B39F-8D75998EB7A3}"/>
              </a:ext>
            </a:extLst>
          </p:cNvPr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3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진행 사항 </a:t>
            </a:r>
            <a:r>
              <a:rPr lang="en-US" altLang="ko-KR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프론트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051D9C2-0FCD-42D0-A296-091069192018}"/>
              </a:ext>
            </a:extLst>
          </p:cNvPr>
          <p:cNvSpPr/>
          <p:nvPr/>
        </p:nvSpPr>
        <p:spPr>
          <a:xfrm>
            <a:off x="7904324" y="2185086"/>
            <a:ext cx="372333" cy="335359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2991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7E082883-AD6F-49E2-8CFC-E185B33C3A1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423520" y="469817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500998842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854803313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7241263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582383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ECC20913-C23B-48AF-9561-9099A911E3C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249144" y="471773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26380431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140199527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35687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251373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55F4A0AA-3804-4B12-A96E-57F95B83DF0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124158" y="468742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1002687276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610346408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80304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7967782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43ED3B84-BBF5-4189-859F-7E3B67E809C4}"/>
              </a:ext>
            </a:extLst>
          </p:cNvPr>
          <p:cNvSpPr txBox="1"/>
          <p:nvPr/>
        </p:nvSpPr>
        <p:spPr>
          <a:xfrm>
            <a:off x="5143600" y="587262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최범수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A21841-CD21-4B55-9AC7-165513F0B3A6}"/>
              </a:ext>
            </a:extLst>
          </p:cNvPr>
          <p:cNvSpPr txBox="1"/>
          <p:nvPr/>
        </p:nvSpPr>
        <p:spPr>
          <a:xfrm>
            <a:off x="6969224" y="589218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tx2"/>
                </a:solidFill>
              </a:rPr>
              <a:t>유인근</a:t>
            </a:r>
            <a:endParaRPr lang="ko-KR" altLang="en-US" dirty="0">
              <a:solidFill>
                <a:schemeClr val="tx2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C00D650-0B98-44A4-94A8-350B5AE2CC3C}"/>
              </a:ext>
            </a:extLst>
          </p:cNvPr>
          <p:cNvSpPr txBox="1"/>
          <p:nvPr/>
        </p:nvSpPr>
        <p:spPr>
          <a:xfrm>
            <a:off x="8844238" y="586187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김정빈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DD60BE-D9D1-41C7-B39F-8D75998EB7A3}"/>
              </a:ext>
            </a:extLst>
          </p:cNvPr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3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진행 사항 </a:t>
            </a:r>
            <a:r>
              <a:rPr lang="en-US" altLang="ko-KR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pc="-150" dirty="0" err="1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백엔드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" name="개체 2">
            <a:extLst>
              <a:ext uri="{FF2B5EF4-FFF2-40B4-BE49-F238E27FC236}">
                <a16:creationId xmlns:a16="http://schemas.microsoft.com/office/drawing/2014/main" id="{63EB2D06-FBDE-41D0-974F-266B08E858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5419886"/>
              </p:ext>
            </p:extLst>
          </p:nvPr>
        </p:nvGraphicFramePr>
        <p:xfrm>
          <a:off x="340240" y="2004566"/>
          <a:ext cx="9342710" cy="32966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" name="Worksheet" r:id="rId4" imgW="10660203" imgH="3756770" progId="Excel.Sheet.12">
                  <p:embed/>
                </p:oleObj>
              </mc:Choice>
              <mc:Fallback>
                <p:oleObj name="Worksheet" r:id="rId4" imgW="10660203" imgH="375677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0240" y="2004566"/>
                        <a:ext cx="9342710" cy="32966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직사각형 10">
            <a:extLst>
              <a:ext uri="{FF2B5EF4-FFF2-40B4-BE49-F238E27FC236}">
                <a16:creationId xmlns:a16="http://schemas.microsoft.com/office/drawing/2014/main" id="{8D25164C-0893-4FED-9B7F-5F29A1E79652}"/>
              </a:ext>
            </a:extLst>
          </p:cNvPr>
          <p:cNvSpPr/>
          <p:nvPr/>
        </p:nvSpPr>
        <p:spPr>
          <a:xfrm>
            <a:off x="7863045" y="2254294"/>
            <a:ext cx="330315" cy="304691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2074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7E082883-AD6F-49E2-8CFC-E185B33C3A1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423520" y="469817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500998842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854803313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7241263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582383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ECC20913-C23B-48AF-9561-9099A911E3C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249144" y="471773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26380431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140199527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35687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251373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55F4A0AA-3804-4B12-A96E-57F95B83DF0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124158" y="468742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1002687276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610346408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80304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7967782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43ED3B84-BBF5-4189-859F-7E3B67E809C4}"/>
              </a:ext>
            </a:extLst>
          </p:cNvPr>
          <p:cNvSpPr txBox="1"/>
          <p:nvPr/>
        </p:nvSpPr>
        <p:spPr>
          <a:xfrm>
            <a:off x="5143600" y="587262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최범수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A21841-CD21-4B55-9AC7-165513F0B3A6}"/>
              </a:ext>
            </a:extLst>
          </p:cNvPr>
          <p:cNvSpPr txBox="1"/>
          <p:nvPr/>
        </p:nvSpPr>
        <p:spPr>
          <a:xfrm>
            <a:off x="6969224" y="589218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tx2"/>
                </a:solidFill>
              </a:rPr>
              <a:t>유인근</a:t>
            </a:r>
            <a:endParaRPr lang="ko-KR" altLang="en-US" dirty="0">
              <a:solidFill>
                <a:schemeClr val="tx2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C00D650-0B98-44A4-94A8-350B5AE2CC3C}"/>
              </a:ext>
            </a:extLst>
          </p:cNvPr>
          <p:cNvSpPr txBox="1"/>
          <p:nvPr/>
        </p:nvSpPr>
        <p:spPr>
          <a:xfrm>
            <a:off x="8844238" y="586187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김정빈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DD60BE-D9D1-41C7-B39F-8D75998EB7A3}"/>
              </a:ext>
            </a:extLst>
          </p:cNvPr>
          <p:cNvSpPr txBox="1"/>
          <p:nvPr/>
        </p:nvSpPr>
        <p:spPr>
          <a:xfrm>
            <a:off x="293686" y="362329"/>
            <a:ext cx="4104456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3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진행 사항 </a:t>
            </a:r>
            <a:r>
              <a:rPr lang="en-US" altLang="ko-KR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 수집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" name="개체 2">
            <a:extLst>
              <a:ext uri="{FF2B5EF4-FFF2-40B4-BE49-F238E27FC236}">
                <a16:creationId xmlns:a16="http://schemas.microsoft.com/office/drawing/2014/main" id="{56D01366-6B68-42A9-A0C7-B28B8A66C2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9443344"/>
              </p:ext>
            </p:extLst>
          </p:nvPr>
        </p:nvGraphicFramePr>
        <p:xfrm>
          <a:off x="233108" y="1820713"/>
          <a:ext cx="9532668" cy="39308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6" name="Worksheet" r:id="rId4" imgW="10660203" imgH="4068986" progId="Excel.Sheet.12">
                  <p:embed/>
                </p:oleObj>
              </mc:Choice>
              <mc:Fallback>
                <p:oleObj name="Worksheet" r:id="rId4" imgW="10660203" imgH="406898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3108" y="1820713"/>
                        <a:ext cx="9532668" cy="39308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직사각형 10">
            <a:extLst>
              <a:ext uri="{FF2B5EF4-FFF2-40B4-BE49-F238E27FC236}">
                <a16:creationId xmlns:a16="http://schemas.microsoft.com/office/drawing/2014/main" id="{0955DADA-F76A-4AB2-AC5E-8F1CE8F20995}"/>
              </a:ext>
            </a:extLst>
          </p:cNvPr>
          <p:cNvSpPr/>
          <p:nvPr/>
        </p:nvSpPr>
        <p:spPr>
          <a:xfrm>
            <a:off x="7878477" y="2109350"/>
            <a:ext cx="360039" cy="364223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73615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DD60BE-D9D1-41C7-B39F-8D75998EB7A3}"/>
              </a:ext>
            </a:extLst>
          </p:cNvPr>
          <p:cNvSpPr txBox="1"/>
          <p:nvPr/>
        </p:nvSpPr>
        <p:spPr>
          <a:xfrm>
            <a:off x="293686" y="362329"/>
            <a:ext cx="3579194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3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진행 사항 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25D492-3E61-478E-AEB4-895D8280E9B5}"/>
              </a:ext>
            </a:extLst>
          </p:cNvPr>
          <p:cNvSpPr txBox="1"/>
          <p:nvPr/>
        </p:nvSpPr>
        <p:spPr>
          <a:xfrm>
            <a:off x="5025008" y="572130"/>
            <a:ext cx="5817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tx2"/>
                </a:solidFill>
              </a:rPr>
              <a:t>등록된 화장품 조회 페이지</a:t>
            </a:r>
            <a:endParaRPr lang="ko-KR" altLang="ko-KR" dirty="0">
              <a:solidFill>
                <a:schemeClr val="tx2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2937B02-FD99-4543-873C-69B3DF0CC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3984" y="1255488"/>
            <a:ext cx="7506611" cy="499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733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DD60BE-D9D1-41C7-B39F-8D75998EB7A3}"/>
              </a:ext>
            </a:extLst>
          </p:cNvPr>
          <p:cNvSpPr txBox="1"/>
          <p:nvPr/>
        </p:nvSpPr>
        <p:spPr>
          <a:xfrm>
            <a:off x="293686" y="362329"/>
            <a:ext cx="3579194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3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진행 사항 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25D492-3E61-478E-AEB4-895D8280E9B5}"/>
              </a:ext>
            </a:extLst>
          </p:cNvPr>
          <p:cNvSpPr txBox="1"/>
          <p:nvPr/>
        </p:nvSpPr>
        <p:spPr>
          <a:xfrm>
            <a:off x="5025008" y="572130"/>
            <a:ext cx="5817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tx2"/>
                </a:solidFill>
              </a:rPr>
              <a:t>등록된 화장품 조회 페이지</a:t>
            </a:r>
            <a:endParaRPr lang="ko-KR" altLang="ko-KR" dirty="0">
              <a:solidFill>
                <a:schemeClr val="tx2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6BE743F-F6C7-4BB1-A15A-FF7515DE1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592" y="1241273"/>
            <a:ext cx="7488832" cy="5044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771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사용자 지정 3">
      <a:dk1>
        <a:srgbClr val="C00000"/>
      </a:dk1>
      <a:lt1>
        <a:sysClr val="window" lastClr="FFFFFF"/>
      </a:lt1>
      <a:dk2>
        <a:srgbClr val="333333"/>
      </a:dk2>
      <a:lt2>
        <a:srgbClr val="EEECE1"/>
      </a:lt2>
      <a:accent1>
        <a:srgbClr val="06A3B6"/>
      </a:accent1>
      <a:accent2>
        <a:srgbClr val="D5797C"/>
      </a:accent2>
      <a:accent3>
        <a:srgbClr val="DEC978"/>
      </a:accent3>
      <a:accent4>
        <a:srgbClr val="8064A2"/>
      </a:accent4>
      <a:accent5>
        <a:srgbClr val="4BACC6"/>
      </a:accent5>
      <a:accent6>
        <a:srgbClr val="D5797C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chemeClr val="tx1">
              <a:lumMod val="20000"/>
              <a:lumOff val="80000"/>
            </a:schemeClr>
          </a:solidFill>
          <a:headEnd type="diamond" w="med" len="med"/>
          <a:tailEnd type="diamond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6866</TotalTime>
  <Words>1184</Words>
  <Application>Microsoft Office PowerPoint</Application>
  <PresentationFormat>A4 용지(210x297mm)</PresentationFormat>
  <Paragraphs>1208</Paragraphs>
  <Slides>23</Slides>
  <Notes>23</Notes>
  <HiddenSlides>0</HiddenSlides>
  <MMClips>0</MMClips>
  <ScaleCrop>false</ScaleCrop>
  <HeadingPairs>
    <vt:vector size="8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나눔스퀘어라운드 ExtraBold</vt:lpstr>
      <vt:lpstr>Arial</vt:lpstr>
      <vt:lpstr>맑은 고딕</vt:lpstr>
      <vt:lpstr>나눔스퀘어라운드 Bold</vt:lpstr>
      <vt:lpstr>Office 테마</vt:lpstr>
      <vt:lpstr>Worksheet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Angry MOMO Presentation</dc:title>
  <dc:creator>madeit-top1</dc:creator>
  <cp:lastModifiedBy>Kim JeongBin</cp:lastModifiedBy>
  <cp:revision>215</cp:revision>
  <dcterms:created xsi:type="dcterms:W3CDTF">2014-08-30T22:01:36Z</dcterms:created>
  <dcterms:modified xsi:type="dcterms:W3CDTF">2019-11-04T17:54:13Z</dcterms:modified>
</cp:coreProperties>
</file>

<file path=docProps/thumbnail.jpeg>
</file>